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7" r:id="rId2"/>
    <p:sldId id="289" r:id="rId3"/>
    <p:sldId id="290" r:id="rId4"/>
    <p:sldId id="258" r:id="rId5"/>
    <p:sldId id="259" r:id="rId6"/>
    <p:sldId id="261" r:id="rId7"/>
    <p:sldId id="262" r:id="rId8"/>
    <p:sldId id="263" r:id="rId9"/>
    <p:sldId id="284" r:id="rId10"/>
    <p:sldId id="270" r:id="rId11"/>
    <p:sldId id="269" r:id="rId12"/>
    <p:sldId id="271" r:id="rId13"/>
    <p:sldId id="272" r:id="rId14"/>
    <p:sldId id="265" r:id="rId15"/>
    <p:sldId id="266" r:id="rId16"/>
    <p:sldId id="273" r:id="rId17"/>
    <p:sldId id="274" r:id="rId18"/>
    <p:sldId id="264" r:id="rId19"/>
    <p:sldId id="278" r:id="rId20"/>
    <p:sldId id="279" r:id="rId21"/>
    <p:sldId id="287" r:id="rId22"/>
    <p:sldId id="291" r:id="rId23"/>
    <p:sldId id="267" r:id="rId24"/>
    <p:sldId id="268" r:id="rId25"/>
    <p:sldId id="283" r:id="rId26"/>
    <p:sldId id="282" r:id="rId27"/>
    <p:sldId id="281" r:id="rId28"/>
    <p:sldId id="286" r:id="rId29"/>
    <p:sldId id="293" r:id="rId30"/>
    <p:sldId id="292" r:id="rId31"/>
    <p:sldId id="275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4709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A4F57D-D34D-4B3B-9275-5F4227F8C163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D9EFF-7657-45FB-9F1D-4816910291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979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078CF51-DF0F-4440-B01E-5AC21635A5F4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078CF51-DF0F-4440-B01E-5AC21635A5F4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928934"/>
            <a:ext cx="7772400" cy="1470025"/>
          </a:xfrm>
        </p:spPr>
        <p:txBody>
          <a:bodyPr/>
          <a:lstStyle>
            <a:lvl1pPr algn="ctr">
              <a:defRPr b="1" cap="none" spc="0">
                <a:ln/>
                <a:solidFill>
                  <a:srgbClr val="293315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4500570"/>
            <a:ext cx="4414846" cy="13954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C08DD-6771-43C0-AA86-91ABECDD0A0C}" type="datetimeFigureOut">
              <a:rPr lang="ru-RU"/>
              <a:pPr>
                <a:defRPr/>
              </a:pPr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8FD5F-BC33-4B55-9A26-FC3E398496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EC399-9B61-4F7D-A867-07345FDD0BB4}" type="datetimeFigureOut">
              <a:rPr lang="ru-RU"/>
              <a:pPr>
                <a:defRPr/>
              </a:pPr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81DA0-007A-411E-93DA-5710383E01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B702D-E846-47C6-A039-6D57CCC88619}" type="datetimeFigureOut">
              <a:rPr lang="ru-RU"/>
              <a:pPr>
                <a:defRPr/>
              </a:pPr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09ACB-CF1A-41C9-B7EE-1557CB2442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94D40-1942-451D-A4C2-754E6F94F727}" type="datetimeFigureOut">
              <a:rPr lang="ru-RU"/>
              <a:pPr>
                <a:defRPr/>
              </a:pPr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699E6-23B7-4717-A064-14809583F3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E2E56-DF9A-4198-A254-89B186175579}" type="datetimeFigureOut">
              <a:rPr lang="ru-RU"/>
              <a:pPr>
                <a:defRPr/>
              </a:pPr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EA6C0-1805-4B4F-850E-8719483004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16564-D696-40AD-B369-5C895D03F2D4}" type="datetimeFigureOut">
              <a:rPr lang="ru-RU"/>
              <a:pPr>
                <a:defRPr/>
              </a:pPr>
              <a:t>06.05.2014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1331B-B90E-4D48-A643-4C95E53654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2FF88-4FA0-472D-A8E9-1B8FEC9F0E28}" type="datetimeFigureOut">
              <a:rPr lang="ru-RU"/>
              <a:pPr>
                <a:defRPr/>
              </a:pPr>
              <a:t>06.05.2014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C30C0-1A22-4FFB-98C2-958E642D81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66E05-2A30-470E-9E7A-1926C1293C7A}" type="datetimeFigureOut">
              <a:rPr lang="ru-RU"/>
              <a:pPr>
                <a:defRPr/>
              </a:pPr>
              <a:t>06.05.2014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25B7C-F9F3-475E-B7D3-A1139454E0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9EA21-5C48-475A-B75D-5BE3115B44FC}" type="datetimeFigureOut">
              <a:rPr lang="ru-RU"/>
              <a:pPr>
                <a:defRPr/>
              </a:pPr>
              <a:t>06.05.2014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0DB7B-AFF0-4D31-9284-F7E262A02A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FCA00-26F5-43D1-A97E-39207475929D}" type="datetimeFigureOut">
              <a:rPr lang="ru-RU"/>
              <a:pPr>
                <a:defRPr/>
              </a:pPr>
              <a:t>06.05.2014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B9853-AC54-4D91-8E57-C8DE187F2A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B5094-6842-41CB-AFA2-95D626125CA0}" type="datetimeFigureOut">
              <a:rPr lang="ru-RU"/>
              <a:pPr>
                <a:defRPr/>
              </a:pPr>
              <a:t>06.05.2014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4BF8A-6A8C-49A1-8130-4F87414C59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500" y="285750"/>
            <a:ext cx="711517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1714500" y="1643063"/>
            <a:ext cx="711517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4EC5BB-01E5-4A98-B56B-16A1503AC765}" type="datetimeFigureOut">
              <a:rPr lang="ru-RU"/>
              <a:pPr>
                <a:defRPr/>
              </a:pPr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9FAA29A-3DFA-4F66-A613-CD8D948E73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ln/>
          <a:solidFill>
            <a:srgbClr val="2E3917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E3917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E3917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E3917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E3917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2E3917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2E3917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2E3917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2E3917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4F622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4F6228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4F6228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4F6228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4F622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emf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14500" y="285750"/>
            <a:ext cx="7115175" cy="2285994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" name="Содержимое 8" descr="D:\Безимени-1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-1428792" y="3929066"/>
            <a:ext cx="4038600" cy="323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1857356" y="500042"/>
            <a:ext cx="6829444" cy="5626121"/>
          </a:xfrm>
        </p:spPr>
        <p:txBody>
          <a:bodyPr/>
          <a:lstStyle/>
          <a:p>
            <a:pPr algn="ctr">
              <a:buNone/>
            </a:pPr>
            <a:endParaRPr lang="ru-RU" sz="5400" b="1" dirty="0" smtClean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5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Позиционный анализ модели 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МОУ СОШ № 3</a:t>
            </a:r>
            <a:br>
              <a:rPr lang="ru-RU" sz="5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14282" y="571480"/>
            <a:ext cx="7620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/>
              <a:t>Слайд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428604"/>
            <a:ext cx="5857916" cy="571504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/>
              <a:t/>
            </a:r>
            <a:br>
              <a:rPr lang="ru-RU" dirty="0"/>
            </a:br>
            <a:endParaRPr lang="ru-RU" sz="3100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4" name="Рисунок 12" descr="D:\Безимени-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85850" y="3857628"/>
            <a:ext cx="2643206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70564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1142976" y="285728"/>
            <a:ext cx="8001024" cy="6215106"/>
          </a:xfrm>
        </p:spPr>
        <p:txBody>
          <a:bodyPr/>
          <a:lstStyle/>
          <a:p>
            <a:pPr>
              <a:buNone/>
            </a:pPr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7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Профильная школа в своей концепции организации естественно - научного и технологического профилей обучения при выстраивании индивидуальных образовательных маршрутов старшеклассников не может обойтись без партнеров. Часть образовательного процесса быть вынесена на учебную и производственную базу предприятий производственной сферы города. </a:t>
            </a:r>
          </a:p>
          <a:p>
            <a:pPr>
              <a:buNone/>
            </a:pPr>
            <a:r>
              <a:rPr lang="ru-RU" sz="27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Таким образом, </a:t>
            </a:r>
            <a:r>
              <a:rPr lang="ru-RU" sz="27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стало возможным</a:t>
            </a:r>
            <a:r>
              <a:rPr lang="ru-RU" sz="27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реализовать дуальное обучение совместно с </a:t>
            </a:r>
            <a:r>
              <a:rPr lang="ru-RU" sz="27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медколледжем</a:t>
            </a:r>
            <a:r>
              <a:rPr lang="ru-RU" sz="27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вести полноценную исследовательскую деятельность в университетских классах.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79512" y="764704"/>
            <a:ext cx="7620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/>
              <a:t>Слайд </a:t>
            </a:r>
            <a:r>
              <a:rPr lang="ru-RU" sz="1200" dirty="0" smtClean="0"/>
              <a:t>10</a:t>
            </a:r>
            <a:endParaRPr lang="ru-RU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20" descr="D:\Безимени-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928802"/>
            <a:ext cx="414340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1285852" y="57124"/>
            <a:ext cx="80724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700" b="1" dirty="0" smtClean="0">
                <a:ln w="1905"/>
                <a:solidFill>
                  <a:srgbClr val="C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СЕТЕВОЕ ВЗАИМОДЕЙСТВИЕ </a:t>
            </a:r>
          </a:p>
          <a:p>
            <a:pPr>
              <a:defRPr/>
            </a:pPr>
            <a:r>
              <a:rPr lang="ru-RU" sz="2700" b="1" dirty="0" smtClean="0">
                <a:ln w="1905"/>
                <a:solidFill>
                  <a:srgbClr val="C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 УЧРЕЖДЕНИЯМИ ОБРАЗОВАНИЯ, </a:t>
            </a:r>
          </a:p>
          <a:p>
            <a:pPr>
              <a:defRPr/>
            </a:pPr>
            <a:r>
              <a:rPr lang="ru-RU" sz="2700" b="1" dirty="0" smtClean="0">
                <a:ln w="1905"/>
                <a:solidFill>
                  <a:srgbClr val="C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ПРЕДПРИЯТИЯМИ И ОРГАНИЗАЦИЯМИ ГОРОДА</a:t>
            </a:r>
            <a:endParaRPr lang="ru-RU" sz="2700" b="1" dirty="0">
              <a:ln w="1905"/>
              <a:solidFill>
                <a:srgbClr val="CC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31"/>
          <p:cNvGrpSpPr>
            <a:grpSpLocks/>
          </p:cNvGrpSpPr>
          <p:nvPr/>
        </p:nvGrpSpPr>
        <p:grpSpPr bwMode="auto">
          <a:xfrm>
            <a:off x="285750" y="1500188"/>
            <a:ext cx="8666164" cy="5040312"/>
            <a:chOff x="285720" y="1500173"/>
            <a:chExt cx="8666173" cy="5040315"/>
          </a:xfrm>
        </p:grpSpPr>
        <p:grpSp>
          <p:nvGrpSpPr>
            <p:cNvPr id="3" name="Group 46"/>
            <p:cNvGrpSpPr>
              <a:grpSpLocks/>
            </p:cNvGrpSpPr>
            <p:nvPr/>
          </p:nvGrpSpPr>
          <p:grpSpPr bwMode="auto">
            <a:xfrm>
              <a:off x="285720" y="1500173"/>
              <a:ext cx="5616575" cy="3786188"/>
              <a:chOff x="158" y="799"/>
              <a:chExt cx="3538" cy="2385"/>
            </a:xfrm>
          </p:grpSpPr>
          <p:sp>
            <p:nvSpPr>
              <p:cNvPr id="15387" name="AutoShape 4"/>
              <p:cNvSpPr>
                <a:spLocks noChangeArrowheads="1"/>
              </p:cNvSpPr>
              <p:nvPr/>
            </p:nvSpPr>
            <p:spPr bwMode="auto">
              <a:xfrm>
                <a:off x="2018" y="799"/>
                <a:ext cx="1678" cy="405"/>
              </a:xfrm>
              <a:prstGeom prst="roundRect">
                <a:avLst>
                  <a:gd name="adj" fmla="val 16667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sz="1400" b="1" dirty="0" smtClean="0"/>
                  <a:t>ОАО Филиал «Компании</a:t>
                </a:r>
              </a:p>
              <a:p>
                <a:pPr algn="ctr"/>
                <a:r>
                  <a:rPr lang="ru-RU" sz="1400" b="1" dirty="0" smtClean="0"/>
                  <a:t>«Сухой» «КнААЗ</a:t>
                </a:r>
              </a:p>
              <a:p>
                <a:pPr algn="ctr"/>
                <a:r>
                  <a:rPr lang="ru-RU" sz="1400" b="1" dirty="0" smtClean="0"/>
                  <a:t>им. Ю.А. Гагарина»</a:t>
                </a:r>
                <a:endParaRPr lang="ru-RU" dirty="0"/>
              </a:p>
            </p:txBody>
          </p:sp>
          <p:sp>
            <p:nvSpPr>
              <p:cNvPr id="15389" name="AutoShape 9"/>
              <p:cNvSpPr>
                <a:spLocks noChangeArrowheads="1"/>
              </p:cNvSpPr>
              <p:nvPr/>
            </p:nvSpPr>
            <p:spPr bwMode="auto">
              <a:xfrm>
                <a:off x="158" y="1159"/>
                <a:ext cx="1814" cy="540"/>
              </a:xfrm>
              <a:prstGeom prst="roundRect">
                <a:avLst>
                  <a:gd name="adj" fmla="val 16667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sz="1400" b="1" dirty="0" err="1"/>
                  <a:t>Комсомольский-на-Амуре</a:t>
                </a:r>
                <a:endParaRPr lang="ru-RU" sz="1400" b="1" dirty="0"/>
              </a:p>
              <a:p>
                <a:pPr algn="ctr"/>
                <a:r>
                  <a:rPr lang="ru-RU" sz="1400" b="1" dirty="0"/>
                  <a:t> металлургический техникум</a:t>
                </a:r>
                <a:r>
                  <a:rPr lang="ru-RU" b="1" dirty="0"/>
                  <a:t> </a:t>
                </a:r>
                <a:endParaRPr lang="ru-RU" sz="1400" b="1" dirty="0"/>
              </a:p>
            </p:txBody>
          </p:sp>
          <p:sp>
            <p:nvSpPr>
              <p:cNvPr id="15390" name="AutoShape 10"/>
              <p:cNvSpPr>
                <a:spLocks noChangeArrowheads="1"/>
              </p:cNvSpPr>
              <p:nvPr/>
            </p:nvSpPr>
            <p:spPr bwMode="auto">
              <a:xfrm>
                <a:off x="158" y="1924"/>
                <a:ext cx="1814" cy="540"/>
              </a:xfrm>
              <a:prstGeom prst="roundRect">
                <a:avLst>
                  <a:gd name="adj" fmla="val 16667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sz="1400" b="1" dirty="0" smtClean="0"/>
                  <a:t>Комсомольский – на - Амуре</a:t>
                </a:r>
                <a:endParaRPr lang="ru-RU" sz="1400" b="1" dirty="0"/>
              </a:p>
              <a:p>
                <a:pPr algn="ctr"/>
                <a:r>
                  <a:rPr lang="ru-RU" sz="1400" b="1" dirty="0"/>
                  <a:t>политехнический техникум</a:t>
                </a:r>
                <a:r>
                  <a:rPr lang="ru-RU" b="1" dirty="0"/>
                  <a:t> </a:t>
                </a:r>
                <a:endParaRPr lang="ru-RU" sz="1400" b="1" dirty="0"/>
              </a:p>
            </p:txBody>
          </p:sp>
          <p:sp>
            <p:nvSpPr>
              <p:cNvPr id="15391" name="AutoShape 12"/>
              <p:cNvSpPr>
                <a:spLocks noChangeArrowheads="1"/>
              </p:cNvSpPr>
              <p:nvPr/>
            </p:nvSpPr>
            <p:spPr bwMode="auto">
              <a:xfrm>
                <a:off x="158" y="2644"/>
                <a:ext cx="1859" cy="540"/>
              </a:xfrm>
              <a:prstGeom prst="roundRect">
                <a:avLst>
                  <a:gd name="adj" fmla="val 16667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sz="1400" b="1" dirty="0" smtClean="0"/>
                  <a:t>Комсомольский–на - Амуре </a:t>
                </a:r>
                <a:endParaRPr lang="ru-RU" sz="1400" b="1" dirty="0"/>
              </a:p>
              <a:p>
                <a:pPr algn="ctr"/>
                <a:r>
                  <a:rPr lang="ru-RU" sz="1400" b="1" dirty="0"/>
                  <a:t>строительный колледж</a:t>
                </a:r>
              </a:p>
            </p:txBody>
          </p:sp>
        </p:grpSp>
        <p:grpSp>
          <p:nvGrpSpPr>
            <p:cNvPr id="4" name="Group 45"/>
            <p:cNvGrpSpPr>
              <a:grpSpLocks/>
            </p:cNvGrpSpPr>
            <p:nvPr/>
          </p:nvGrpSpPr>
          <p:grpSpPr bwMode="auto">
            <a:xfrm>
              <a:off x="285729" y="2071675"/>
              <a:ext cx="8666164" cy="4468813"/>
              <a:chOff x="165" y="1160"/>
              <a:chExt cx="5459" cy="2815"/>
            </a:xfrm>
          </p:grpSpPr>
          <p:sp>
            <p:nvSpPr>
              <p:cNvPr id="15379" name="AutoShape 5"/>
              <p:cNvSpPr>
                <a:spLocks noChangeArrowheads="1"/>
              </p:cNvSpPr>
              <p:nvPr/>
            </p:nvSpPr>
            <p:spPr bwMode="auto">
              <a:xfrm>
                <a:off x="3787" y="1880"/>
                <a:ext cx="1778" cy="540"/>
              </a:xfrm>
              <a:prstGeom prst="roundRect">
                <a:avLst>
                  <a:gd name="adj" fmla="val 16667"/>
                </a:avLst>
              </a:prstGeom>
              <a:solidFill>
                <a:srgbClr val="FFFFCC"/>
              </a:solidFill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sz="1400" b="1" dirty="0"/>
                  <a:t>Амурский государственный</a:t>
                </a:r>
              </a:p>
              <a:p>
                <a:pPr algn="ctr"/>
                <a:r>
                  <a:rPr lang="ru-RU" sz="1400" b="1" dirty="0"/>
                  <a:t> педагогический университет</a:t>
                </a:r>
                <a:endParaRPr lang="ru-RU" dirty="0"/>
              </a:p>
            </p:txBody>
          </p:sp>
          <p:sp>
            <p:nvSpPr>
              <p:cNvPr id="15380" name="AutoShape 6"/>
              <p:cNvSpPr>
                <a:spLocks noChangeArrowheads="1"/>
              </p:cNvSpPr>
              <p:nvPr/>
            </p:nvSpPr>
            <p:spPr bwMode="auto">
              <a:xfrm>
                <a:off x="3742" y="1160"/>
                <a:ext cx="1814" cy="585"/>
              </a:xfrm>
              <a:prstGeom prst="roundRect">
                <a:avLst>
                  <a:gd name="adj" fmla="val 16667"/>
                </a:avLst>
              </a:prstGeom>
              <a:solidFill>
                <a:srgbClr val="FFFFCC"/>
              </a:solidFill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sz="1400" b="1" dirty="0"/>
                  <a:t>Комсомольский–</a:t>
                </a:r>
                <a:r>
                  <a:rPr lang="ru-RU" sz="1400" b="1" dirty="0" err="1"/>
                  <a:t>на-Амуре</a:t>
                </a:r>
                <a:r>
                  <a:rPr lang="ru-RU" sz="1400" b="1" dirty="0"/>
                  <a:t> </a:t>
                </a:r>
              </a:p>
              <a:p>
                <a:pPr algn="ctr"/>
                <a:r>
                  <a:rPr lang="ru-RU" sz="1400" b="1" dirty="0"/>
                  <a:t> государственный </a:t>
                </a:r>
              </a:p>
              <a:p>
                <a:pPr algn="ctr"/>
                <a:r>
                  <a:rPr lang="ru-RU" sz="1400" b="1" dirty="0"/>
                  <a:t>технический университет (МАФ)</a:t>
                </a:r>
                <a:endParaRPr lang="ru-RU" sz="1400" dirty="0"/>
              </a:p>
            </p:txBody>
          </p:sp>
          <p:sp>
            <p:nvSpPr>
              <p:cNvPr id="15381" name="AutoShape 7"/>
              <p:cNvSpPr>
                <a:spLocks noChangeArrowheads="1"/>
              </p:cNvSpPr>
              <p:nvPr/>
            </p:nvSpPr>
            <p:spPr bwMode="auto">
              <a:xfrm>
                <a:off x="3810" y="2555"/>
                <a:ext cx="1814" cy="585"/>
              </a:xfrm>
              <a:prstGeom prst="roundRect">
                <a:avLst>
                  <a:gd name="adj" fmla="val 16667"/>
                </a:avLst>
              </a:prstGeom>
              <a:solidFill>
                <a:srgbClr val="FFFFCC"/>
              </a:solidFill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sz="1400" b="1" dirty="0"/>
                  <a:t>Хабаровский государственный</a:t>
                </a:r>
              </a:p>
              <a:p>
                <a:pPr algn="ctr"/>
                <a:r>
                  <a:rPr lang="ru-RU" sz="1400" b="1" dirty="0"/>
                  <a:t>медицинский колледж</a:t>
                </a:r>
              </a:p>
            </p:txBody>
          </p:sp>
          <p:sp>
            <p:nvSpPr>
              <p:cNvPr id="15382" name="AutoShape 11"/>
              <p:cNvSpPr>
                <a:spLocks noChangeArrowheads="1"/>
              </p:cNvSpPr>
              <p:nvPr/>
            </p:nvSpPr>
            <p:spPr bwMode="auto">
              <a:xfrm>
                <a:off x="165" y="3385"/>
                <a:ext cx="1890" cy="590"/>
              </a:xfrm>
              <a:prstGeom prst="roundRect">
                <a:avLst>
                  <a:gd name="adj" fmla="val 16667"/>
                </a:avLst>
              </a:prstGeom>
              <a:solidFill>
                <a:srgbClr val="FFFFCC"/>
              </a:solidFill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sz="1400" b="1" dirty="0"/>
                  <a:t>Государственное учреждение </a:t>
                </a:r>
              </a:p>
              <a:p>
                <a:pPr algn="ctr"/>
                <a:r>
                  <a:rPr lang="ru-RU" sz="1400" b="1" dirty="0"/>
                  <a:t>центр занятости населения</a:t>
                </a:r>
              </a:p>
              <a:p>
                <a:pPr algn="ctr"/>
                <a:r>
                  <a:rPr lang="ru-RU" sz="1400" b="1" dirty="0"/>
                  <a:t> г. Комсомольска-на-Амуре</a:t>
                </a:r>
              </a:p>
            </p:txBody>
          </p:sp>
          <p:sp>
            <p:nvSpPr>
              <p:cNvPr id="15385" name="AutoShape 15"/>
              <p:cNvSpPr>
                <a:spLocks noChangeArrowheads="1"/>
              </p:cNvSpPr>
              <p:nvPr/>
            </p:nvSpPr>
            <p:spPr bwMode="auto">
              <a:xfrm>
                <a:off x="3810" y="3365"/>
                <a:ext cx="1800" cy="585"/>
              </a:xfrm>
              <a:prstGeom prst="roundRect">
                <a:avLst>
                  <a:gd name="adj" fmla="val 16667"/>
                </a:avLst>
              </a:prstGeom>
              <a:solidFill>
                <a:srgbClr val="FFFFCC"/>
              </a:solidFill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sz="1400" b="1" dirty="0"/>
                  <a:t>Краевой молодежный</a:t>
                </a:r>
              </a:p>
              <a:p>
                <a:pPr algn="ctr"/>
                <a:r>
                  <a:rPr lang="ru-RU" sz="1400" b="1" dirty="0"/>
                  <a:t> социальный </a:t>
                </a:r>
                <a:r>
                  <a:rPr lang="ru-RU" sz="1400" b="1" dirty="0" err="1"/>
                  <a:t>медико</a:t>
                </a:r>
                <a:r>
                  <a:rPr lang="ru-RU" sz="1400" b="1" dirty="0"/>
                  <a:t>-</a:t>
                </a:r>
              </a:p>
              <a:p>
                <a:pPr algn="ctr"/>
                <a:r>
                  <a:rPr lang="ru-RU" sz="1400" b="1" dirty="0"/>
                  <a:t>педагогический центр</a:t>
                </a:r>
                <a:r>
                  <a:rPr lang="ru-RU" b="1" dirty="0"/>
                  <a:t> </a:t>
                </a:r>
                <a:endParaRPr lang="ru-RU" sz="1400" b="1" dirty="0"/>
              </a:p>
            </p:txBody>
          </p:sp>
        </p:grpSp>
      </p:grpSp>
      <p:cxnSp>
        <p:nvCxnSpPr>
          <p:cNvPr id="34" name="Прямая со стрелкой 33"/>
          <p:cNvCxnSpPr>
            <a:endCxn id="15387" idx="2"/>
          </p:cNvCxnSpPr>
          <p:nvPr/>
        </p:nvCxnSpPr>
        <p:spPr>
          <a:xfrm rot="16200000" flipV="1">
            <a:off x="4249738" y="2463795"/>
            <a:ext cx="642934" cy="1594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endCxn id="15380" idx="1"/>
          </p:cNvCxnSpPr>
          <p:nvPr/>
        </p:nvCxnSpPr>
        <p:spPr>
          <a:xfrm flipV="1">
            <a:off x="5214942" y="2536034"/>
            <a:ext cx="749300" cy="535776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5286380" y="3786190"/>
            <a:ext cx="785818" cy="1588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5500694" y="4500570"/>
            <a:ext cx="571504" cy="428628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>
            <a:endCxn id="15385" idx="1"/>
          </p:cNvCxnSpPr>
          <p:nvPr/>
        </p:nvCxnSpPr>
        <p:spPr>
          <a:xfrm rot="16200000" flipH="1">
            <a:off x="5268525" y="5232804"/>
            <a:ext cx="821520" cy="785811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rot="10800000" flipV="1">
            <a:off x="3286116" y="5286388"/>
            <a:ext cx="714380" cy="642942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rot="10800000" flipV="1">
            <a:off x="3214678" y="4500570"/>
            <a:ext cx="500066" cy="428628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>
            <a:endCxn id="15390" idx="3"/>
          </p:cNvCxnSpPr>
          <p:nvPr/>
        </p:nvCxnSpPr>
        <p:spPr>
          <a:xfrm rot="10800000">
            <a:off x="3165472" y="3714753"/>
            <a:ext cx="763586" cy="142879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rot="10800000">
            <a:off x="3143240" y="2571744"/>
            <a:ext cx="1143008" cy="71438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179512" y="764704"/>
            <a:ext cx="7620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/>
              <a:t>Слайд </a:t>
            </a:r>
            <a:r>
              <a:rPr lang="ru-RU" sz="1200" dirty="0" smtClean="0"/>
              <a:t>11</a:t>
            </a:r>
            <a:endParaRPr lang="ru-RU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D:\Безимени-1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-1500230" y="3857628"/>
            <a:ext cx="4038600" cy="323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1214414" y="1600200"/>
            <a:ext cx="7715304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Насильственной </a:t>
            </a:r>
            <a:r>
              <a:rPr lang="ru-RU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профилизации</a:t>
            </a:r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школы быть не должно. Профили могут и должны возникать лишь там, где есть для них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УСЛОВИЯ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выполнения заказа общества</a:t>
            </a:r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Рисунок 6" descr="https://encrypted-tbn2.gstatic.com/images?q=tbn:ANd9GcTSWYk-DeKJGC1PKTRF1qisOY0j-0gVoTyP1eMZ78PtARNvbk3i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78" y="285729"/>
            <a:ext cx="2057400" cy="192882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79512" y="764704"/>
            <a:ext cx="7620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/>
              <a:t>Слайд </a:t>
            </a:r>
            <a:r>
              <a:rPr lang="ru-RU" sz="1200" dirty="0" smtClean="0"/>
              <a:t>12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ГОСУДАРСТВЕННЫЙ ЗАКАЗ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9" name="Содержимое 8" descr="D:\Безимени-1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-1500230" y="3857628"/>
            <a:ext cx="4038600" cy="323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1214414" y="1000108"/>
            <a:ext cx="7715304" cy="5357850"/>
          </a:xfrm>
        </p:spPr>
        <p:txBody>
          <a:bodyPr/>
          <a:lstStyle/>
          <a:p>
            <a:pPr lvl="0">
              <a:lnSpc>
                <a:spcPct val="150000"/>
              </a:lnSpc>
              <a:buNone/>
            </a:pPr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условий для получения учащимися качественного образования в соответствии с государственными стандартами; развитие творческой, конкурентоспособной, общественно-активной, функционально-грамотной, устойчиво развитой личности.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79512" y="764704"/>
            <a:ext cx="7620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/>
              <a:t>Слайд </a:t>
            </a:r>
            <a:r>
              <a:rPr lang="ru-RU" sz="1200" dirty="0" smtClean="0"/>
              <a:t>13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СОЦИАЛЬНЫЙ ЗАКАЗ</a:t>
            </a:r>
            <a:endParaRPr lang="ru-RU" dirty="0">
              <a:solidFill>
                <a:srgbClr val="CC0000"/>
              </a:solidFill>
            </a:endParaRPr>
          </a:p>
        </p:txBody>
      </p:sp>
      <p:pic>
        <p:nvPicPr>
          <p:cNvPr id="9" name="Содержимое 8" descr="D:\Безимени-1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-1500230" y="3857628"/>
            <a:ext cx="4040188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1071538" y="1142984"/>
            <a:ext cx="8072462" cy="5214974"/>
          </a:xfrm>
        </p:spPr>
        <p:txBody>
          <a:bodyPr/>
          <a:lstStyle/>
          <a:p>
            <a:pPr lvl="0"/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учебного процесса в безопасных и комфортных условиях;</a:t>
            </a:r>
          </a:p>
          <a:p>
            <a:pPr lvl="0"/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качества образования, позволяющего выпускникам эффективно взаимодействовать с экономикой и обществом в соответствии с требованиями времени;</a:t>
            </a:r>
          </a:p>
          <a:p>
            <a:pPr lvl="0"/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воспитание личности ученика, его нравственных и духовных качеств;</a:t>
            </a:r>
          </a:p>
          <a:p>
            <a:pPr lvl="0"/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23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досуговой</a:t>
            </a: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занятости и создание условий для удовлетворения интересов и развития разнообразных способностей детей;</a:t>
            </a:r>
          </a:p>
          <a:p>
            <a:pPr lvl="0"/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воспитание ответственного отношения учащихся к своему здоровью </a:t>
            </a: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формирование </a:t>
            </a: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навыков здорового образа жизни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79512" y="764704"/>
            <a:ext cx="7620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/>
              <a:t>Слайд </a:t>
            </a:r>
            <a:r>
              <a:rPr lang="ru-RU" sz="1200" dirty="0" smtClean="0"/>
              <a:t>14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ЗАКАЗ РОДИТЕЛЕЙ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9" name="Содержимое 8" descr="D:\Безимени-1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-1285916" y="3857628"/>
            <a:ext cx="4038600" cy="323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1500166" y="1600200"/>
            <a:ext cx="7186634" cy="4525963"/>
          </a:xfrm>
        </p:spPr>
        <p:txBody>
          <a:bodyPr/>
          <a:lstStyle/>
          <a:p>
            <a:pPr lvl="0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возможность получения качественного образования;</a:t>
            </a:r>
          </a:p>
          <a:p>
            <a:pPr lvl="0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условий для развития интеллектуальных и творческих способностей учащихся;</a:t>
            </a:r>
          </a:p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сохранение здоровья.</a:t>
            </a:r>
            <a:endParaRPr lang="ru-RU" b="1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79512" y="764704"/>
            <a:ext cx="7620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/>
              <a:t>Слайд </a:t>
            </a:r>
            <a:r>
              <a:rPr lang="ru-RU" sz="1200" dirty="0" smtClean="0"/>
              <a:t>15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428604"/>
            <a:ext cx="9286940" cy="128588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Возрастные этапы  среднего общего  образования и планируемые образовательные  результаты</a:t>
            </a:r>
            <a:r>
              <a:rPr lang="ru-RU" sz="36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CC0000"/>
              </a:solidFill>
            </a:endParaRPr>
          </a:p>
        </p:txBody>
      </p:sp>
      <p:pic>
        <p:nvPicPr>
          <p:cNvPr id="9" name="Содержимое 8" descr="D:\Безимени-1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-1285916" y="3857628"/>
            <a:ext cx="4038600" cy="323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1071538" y="1643050"/>
            <a:ext cx="8072462" cy="4857784"/>
          </a:xfrm>
        </p:spPr>
        <p:txBody>
          <a:bodyPr/>
          <a:lstStyle/>
          <a:p>
            <a:pPr>
              <a:buNone/>
            </a:pPr>
            <a:r>
              <a:rPr lang="ru-RU" sz="2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15 - 17 лет </a:t>
            </a:r>
            <a:r>
              <a:rPr lang="ru-RU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период наибольшей социальной активности и самоопределения. Дети активно осваивают все ее пространство, работают в разновозрастных группах, интенсивно ищут свои интересы предпочтения. Они охотно принимают все новое, но этот интерес, как правило, непрочен и быстро переключается. Дети с удовольствием  пробуют себя в различных формах интеллектуальной  деятельности, начиная осознавать значимость интеллектуального развития, в том числе и в межличностных отношениях.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79512" y="764704"/>
            <a:ext cx="7620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/>
              <a:t>Слайд </a:t>
            </a:r>
            <a:r>
              <a:rPr lang="ru-RU" sz="1200" dirty="0" smtClean="0"/>
              <a:t>16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22850"/>
                <a:gridCol w="3421150"/>
              </a:tblGrid>
              <a:tr h="75073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C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«Портрет выпускника школы»</a:t>
                      </a:r>
                      <a:r>
                        <a:rPr lang="ru-RU" baseline="0" dirty="0" smtClean="0">
                          <a:solidFill>
                            <a:srgbClr val="CC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rgbClr val="CC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ФГОС</a:t>
                      </a:r>
                      <a:endParaRPr lang="ru-RU" dirty="0">
                        <a:solidFill>
                          <a:srgbClr val="CC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C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Портрет НАШЕГО уникального выпускника</a:t>
                      </a:r>
                      <a:endParaRPr lang="ru-RU" dirty="0">
                        <a:solidFill>
                          <a:srgbClr val="CC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6743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любящий свой край и свою Родину, знающий свой родной язык, уважающий свой народ, его культуру и духовные традиции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Любящий  свой </a:t>
                      </a:r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город, свою школу</a:t>
                      </a:r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знающий свои традиции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684268">
                <a:tc>
                  <a:txBody>
                    <a:bodyPr/>
                    <a:lstStyle/>
                    <a:p>
                      <a:pPr eaLnBrk="1" hangingPunct="1">
                        <a:lnSpc>
                          <a:spcPct val="80000"/>
                        </a:lnSpc>
                        <a:buFont typeface="Arial" charset="0"/>
                        <a:buNone/>
                        <a:defRPr/>
                      </a:pPr>
                      <a:r>
                        <a:rPr lang="ru-RU" sz="15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осознающий и принимающий ценности человеческой жизни, семьи, гражданского общества, многонационального российского народа, человечества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Толерантный</a:t>
                      </a:r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, проявляющий инициативу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5865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активно и заинтересованно познающий мир, осознающий ценность труда, науки и творчества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Умеющий</a:t>
                      </a:r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 трудиться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8308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умеющий учиться, осознающий важность образования и самообразования для жизни и деятельности, способный применять полученные знания на практике 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Способный к </a:t>
                      </a:r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самоанализу</a:t>
                      </a:r>
                      <a:endParaRPr lang="ru-RU" sz="1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10752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социально активный, уважающий закон и правопорядок, соизмеряющий свои поступки с нравственными ценностями, осознающий свои обязанности перед семьей, обществом, Отечеством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Осозна</a:t>
                      </a:r>
                      <a:r>
                        <a:rPr lang="ru-RU" sz="28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ющий</a:t>
                      </a:r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сво</a:t>
                      </a:r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ё</a:t>
                      </a:r>
                      <a:r>
                        <a:rPr lang="ru-RU" sz="2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предназначени</a:t>
                      </a:r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6743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осознанно выполняющий правила здорового и безопасного для себя и окружающих образа жизни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Активный</a:t>
                      </a:r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проводник здорового</a:t>
                      </a:r>
                      <a:r>
                        <a:rPr lang="ru-RU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образа жизни</a:t>
                      </a:r>
                      <a:endParaRPr lang="ru-RU" sz="17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8308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уважающий других людей; умеющий вести конструктивный диалог, достигать взаимопонимания, сотрудничать для достижения общих результатов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7507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ориентирующийся в мире профессий, понимающий значение профессиональной деятельности для человека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Знающий </a:t>
                      </a:r>
                      <a:r>
                        <a:rPr lang="ru-RU" sz="17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свои </a:t>
                      </a:r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профессиональные</a:t>
                      </a:r>
                      <a:r>
                        <a:rPr lang="ru-RU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склонности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D:\Безимени-1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-1285916" y="3929066"/>
            <a:ext cx="4040188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1428728" y="428604"/>
            <a:ext cx="7500990" cy="5697559"/>
          </a:xfrm>
        </p:spPr>
        <p:txBody>
          <a:bodyPr/>
          <a:lstStyle/>
          <a:p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Необходим </a:t>
            </a:r>
            <a:r>
              <a:rPr lang="ru-RU" sz="28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СТРОГИЙ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УЧЁТ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особенностей подросткового возраста, успешность и своевременность формирования новообразований познавательной сферы, качеств и свойств личности</a:t>
            </a:r>
          </a:p>
          <a:p>
            <a:endParaRPr lang="ru-RU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500042"/>
            <a:ext cx="185738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79512" y="764704"/>
            <a:ext cx="7620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/>
              <a:t>Слайд </a:t>
            </a:r>
            <a:r>
              <a:rPr lang="ru-RU" sz="1200" dirty="0" smtClean="0"/>
              <a:t>18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D:\Безимени-1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-1285916" y="3929066"/>
            <a:ext cx="4040188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857223" y="428604"/>
            <a:ext cx="7829577" cy="5697559"/>
          </a:xfrm>
        </p:spPr>
        <p:txBody>
          <a:bodyPr/>
          <a:lstStyle/>
          <a:p>
            <a:pPr algn="ctr">
              <a:buNone/>
            </a:pP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6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70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КАК ?????</a:t>
            </a:r>
            <a:endParaRPr lang="ru-RU" sz="7000" b="1" dirty="0" smtClean="0">
              <a:solidFill>
                <a:srgbClr val="CC0000"/>
              </a:solidFill>
            </a:endParaRPr>
          </a:p>
          <a:p>
            <a:endParaRPr lang="ru-RU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79512" y="764704"/>
            <a:ext cx="7620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/>
              <a:t>Слайд </a:t>
            </a:r>
            <a:r>
              <a:rPr lang="ru-RU" sz="1200" dirty="0" smtClean="0"/>
              <a:t>19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2"/>
          <p:cNvSpPr>
            <a:spLocks noGrp="1"/>
          </p:cNvSpPr>
          <p:nvPr>
            <p:ph idx="1"/>
          </p:nvPr>
        </p:nvSpPr>
        <p:spPr>
          <a:xfrm>
            <a:off x="2357438" y="5072063"/>
            <a:ext cx="6572250" cy="1285875"/>
          </a:xfrm>
        </p:spPr>
        <p:txBody>
          <a:bodyPr/>
          <a:lstStyle/>
          <a:p>
            <a:pPr marL="806450" indent="-80645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общеобразовательное учреждение   средняя общеобразовательная школа № 3 </a:t>
            </a:r>
          </a:p>
          <a:p>
            <a:pPr marL="806450" indent="-806450"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г.Комсомольска-на-Амур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87824" y="571480"/>
            <a:ext cx="6156176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solidFill>
                  <a:srgbClr val="C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Наша </a:t>
            </a:r>
          </a:p>
          <a:p>
            <a:pPr algn="ctr">
              <a:defRPr/>
            </a:pPr>
            <a:r>
              <a:rPr lang="ru-RU" sz="5400" b="1" dirty="0">
                <a:ln w="1905"/>
                <a:solidFill>
                  <a:srgbClr val="C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школа № 3 – </a:t>
            </a:r>
            <a:r>
              <a:rPr lang="ru-RU" sz="5000" b="1" dirty="0">
                <a:ln w="1905"/>
                <a:solidFill>
                  <a:srgbClr val="C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000" b="1" dirty="0">
                <a:ln w="1905"/>
                <a:solidFill>
                  <a:srgbClr val="C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>
                <a:ln w="1905"/>
                <a:solidFill>
                  <a:srgbClr val="C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это школа </a:t>
            </a:r>
          </a:p>
          <a:p>
            <a:pPr algn="ctr">
              <a:defRPr/>
            </a:pPr>
            <a:r>
              <a:rPr lang="ru-RU" sz="5400" b="1" dirty="0">
                <a:ln w="1905"/>
                <a:solidFill>
                  <a:srgbClr val="C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равных возможностей!!!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 l="12795" t="9633" r="13459" b="27889"/>
          <a:stretch>
            <a:fillRect/>
          </a:stretch>
        </p:blipFill>
        <p:spPr bwMode="auto">
          <a:xfrm>
            <a:off x="214282" y="714356"/>
            <a:ext cx="4500594" cy="3571900"/>
          </a:xfrm>
          <a:prstGeom prst="homePlat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1" name="Рисунок 7" descr="D:\Безимени-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00164" y="4143380"/>
            <a:ext cx="3214710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14282" y="428604"/>
            <a:ext cx="7620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/>
              <a:t>Слайд </a:t>
            </a:r>
            <a:r>
              <a:rPr lang="ru-RU" sz="1200" dirty="0" smtClean="0"/>
              <a:t>2</a:t>
            </a:r>
            <a:endParaRPr lang="ru-RU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D:\Безимени-1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-1285916" y="3929066"/>
            <a:ext cx="4040188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1785918" y="428604"/>
            <a:ext cx="6900882" cy="5697559"/>
          </a:xfrm>
        </p:spPr>
        <p:txBody>
          <a:bodyPr/>
          <a:lstStyle/>
          <a:p>
            <a:pPr>
              <a:buNone/>
            </a:pP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Уроки одновозрастные и разновозрастные, занятия, тренинги, проекты, практики, конференции</a:t>
            </a:r>
          </a:p>
          <a:p>
            <a:pPr algn="ctr">
              <a:buNone/>
            </a:pP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http://knaschool50.ucoz.ru/2013-2014/galochka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32" y="642918"/>
            <a:ext cx="1785950" cy="150019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143108" y="571480"/>
            <a:ext cx="714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54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79512" y="764704"/>
            <a:ext cx="7620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/>
              <a:t>Слайд </a:t>
            </a:r>
            <a:r>
              <a:rPr lang="ru-RU" sz="1200" dirty="0" smtClean="0"/>
              <a:t>20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1285852" y="428604"/>
            <a:ext cx="7400948" cy="5697559"/>
          </a:xfrm>
        </p:spPr>
        <p:txBody>
          <a:bodyPr/>
          <a:lstStyle/>
          <a:p>
            <a:pPr algn="ctr">
              <a:buNone/>
            </a:pP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0"/>
            <a:ext cx="8001024" cy="68580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</p:pic>
      <p:pic>
        <p:nvPicPr>
          <p:cNvPr id="9" name="Содержимое 8" descr="D:\Безимени-1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-1143040" y="3625850"/>
            <a:ext cx="3786214" cy="344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79512" y="764704"/>
            <a:ext cx="7620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/>
              <a:t>Слайд </a:t>
            </a:r>
            <a:r>
              <a:rPr lang="ru-RU" sz="1200" dirty="0" smtClean="0"/>
              <a:t>21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9" name="Содержимое 8" descr="D:\Безимени-1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-1285916" y="3627120"/>
            <a:ext cx="4038600" cy="323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786578" y="285728"/>
            <a:ext cx="2116324" cy="195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Содержимое 3" descr="C:\Users\Я\Pictures\10 год\медицинский\DSC02735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571480"/>
            <a:ext cx="328614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3" descr="C:\Documents and Settings\Admin\Рабочий стол\Фото\2010 год\медицинский\мед колледж\фото\DSC02577.JPG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4357694"/>
            <a:ext cx="3429024" cy="2286016"/>
          </a:xfrm>
          <a:prstGeom prst="rect">
            <a:avLst/>
          </a:prstGeom>
          <a:noFill/>
          <a:ln w="88900" cap="sq">
            <a:noFill/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Содержимое 3" descr="C:\Users\Я\Pictures\10 год\медицинский\мед колледж\фото\DSC02567.JPG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2571744"/>
            <a:ext cx="3428992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79512" y="764704"/>
            <a:ext cx="7620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/>
              <a:t>Слайд </a:t>
            </a:r>
            <a:r>
              <a:rPr lang="ru-RU" sz="1200" dirty="0" smtClean="0"/>
              <a:t>22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85750"/>
            <a:ext cx="8286776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ЭЛЕКТИВНЫЕ КУРСЫ</a:t>
            </a:r>
            <a:endParaRPr lang="ru-RU" sz="5400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D:\Безимени-1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-1500230" y="3857628"/>
            <a:ext cx="4038600" cy="323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214414" y="1000108"/>
            <a:ext cx="7472386" cy="5572164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</a:t>
            </a:r>
            <a:endParaRPr lang="ru-RU" sz="2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Машиностроительное черчение</a:t>
            </a:r>
          </a:p>
          <a:p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Введение в специальность</a:t>
            </a:r>
          </a:p>
          <a:p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Основы вычислительной техники</a:t>
            </a:r>
          </a:p>
          <a:p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Слесарное дело</a:t>
            </a:r>
          </a:p>
          <a:p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Современные компьютерные технологии</a:t>
            </a:r>
          </a:p>
          <a:p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Метрология и основы взаимозаменяемости</a:t>
            </a:r>
          </a:p>
          <a:p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Конструкция самолета</a:t>
            </a:r>
          </a:p>
          <a:p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Системы автоматизированного проектирования</a:t>
            </a:r>
          </a:p>
          <a:p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Технология изготовления деталей самолета</a:t>
            </a:r>
          </a:p>
          <a:p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Технологический процесс сборочно-клепальных работ</a:t>
            </a:r>
          </a:p>
          <a:p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Методы решения физических задач</a:t>
            </a:r>
          </a:p>
          <a:p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Информационные системы и модули</a:t>
            </a:r>
            <a:endParaRPr lang="ru-RU" sz="22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Эмблема МАФ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1214422"/>
            <a:ext cx="2071669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79512" y="764704"/>
            <a:ext cx="7620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/>
              <a:t>Слайд </a:t>
            </a:r>
            <a:r>
              <a:rPr lang="ru-RU" sz="1200" dirty="0" smtClean="0"/>
              <a:t>23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85786" y="285750"/>
            <a:ext cx="8358214" cy="1143000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ЭЛЕКТИВНЫЕ КУРСЫ</a:t>
            </a:r>
            <a:endParaRPr lang="ru-RU" sz="5400" dirty="0"/>
          </a:p>
        </p:txBody>
      </p:sp>
      <p:pic>
        <p:nvPicPr>
          <p:cNvPr id="9" name="Содержимое 8" descr="D:\Безимени-1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-1428792" y="3627120"/>
            <a:ext cx="4038600" cy="323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1357290" y="1928802"/>
            <a:ext cx="7329510" cy="4197361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 химических задач  </a:t>
            </a: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Клетки и ткани                                                                         </a:t>
            </a: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Анатомия</a:t>
            </a: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Физиология </a:t>
            </a: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Микробиология</a:t>
            </a: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Латинский язык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F:\Информация по профильному обучению  МОУ СОШ № 3\Эмблема Колледжа с надписью.jpg"/>
          <p:cNvPicPr>
            <a:picLocks noChangeAspect="1" noChangeArrowheads="1"/>
          </p:cNvPicPr>
          <p:nvPr/>
        </p:nvPicPr>
        <p:blipFill>
          <a:blip r:embed="rId3"/>
          <a:srcRect l="18600" t="2779" r="12132" b="6624"/>
          <a:stretch>
            <a:fillRect/>
          </a:stretch>
        </p:blipFill>
        <p:spPr bwMode="auto">
          <a:xfrm>
            <a:off x="7072330" y="1500174"/>
            <a:ext cx="18415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79512" y="764704"/>
            <a:ext cx="7620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/>
              <a:t>Слайд </a:t>
            </a:r>
            <a:r>
              <a:rPr lang="ru-RU" sz="1200" dirty="0" smtClean="0"/>
              <a:t>24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42976" y="214290"/>
            <a:ext cx="8001024" cy="121446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Выбор и реализация индивидуальных  образовательных траекторий </a:t>
            </a:r>
            <a:endParaRPr lang="ru-RU" sz="3600" dirty="0"/>
          </a:p>
        </p:txBody>
      </p:sp>
      <p:pic>
        <p:nvPicPr>
          <p:cNvPr id="9" name="Содержимое 8" descr="D:\Безимени-1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-1214478" y="3714752"/>
            <a:ext cx="3429024" cy="3286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sz="quarter" idx="4294967295"/>
          </p:nvPr>
        </p:nvSpPr>
        <p:spPr>
          <a:xfrm>
            <a:off x="1071538" y="1428736"/>
            <a:ext cx="8072462" cy="5143514"/>
          </a:xfrm>
        </p:spPr>
        <p:txBody>
          <a:bodyPr/>
          <a:lstStyle/>
          <a:p>
            <a:r>
              <a:rPr lang="ru-RU" sz="2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Необходимо привлекать учащихся к обсуждению содержания вариативной части программы или курсов по выбору и кружков, форм самостоятельной работы и видов домашнего задания. </a:t>
            </a:r>
          </a:p>
          <a:p>
            <a:r>
              <a:rPr lang="ru-RU" sz="2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Учащимся </a:t>
            </a:r>
            <a:r>
              <a:rPr lang="ru-RU" sz="27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непременно</a:t>
            </a:r>
            <a:r>
              <a:rPr lang="ru-RU" sz="2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должна быть предоставлена возможность оценивать свою деятельность, достижения других, эффективность используемых для достижения поставленных целей средств, а также возможность открыто и публично выражать свое мнение, </a:t>
            </a:r>
            <a:r>
              <a:rPr lang="ru-RU" sz="27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аргументированно</a:t>
            </a:r>
            <a:r>
              <a:rPr lang="ru-RU" sz="2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обосновывая свою позицию. </a:t>
            </a:r>
          </a:p>
          <a:p>
            <a:pPr algn="ctr">
              <a:buNone/>
            </a:pPr>
            <a:endParaRPr lang="ru-RU" sz="27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79512" y="764704"/>
            <a:ext cx="7620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/>
              <a:t>Слайд </a:t>
            </a:r>
            <a:r>
              <a:rPr lang="ru-RU" sz="1200" dirty="0" smtClean="0"/>
              <a:t>25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D:\Безимени-1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-1285916" y="3929066"/>
            <a:ext cx="4040188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1285852" y="428604"/>
            <a:ext cx="7400948" cy="5697559"/>
          </a:xfrm>
        </p:spPr>
        <p:txBody>
          <a:bodyPr/>
          <a:lstStyle/>
          <a:p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Организовать систему социальной жизнедеятельности и группового проектирования социальных событий, предоставить подросткам поле для </a:t>
            </a:r>
            <a:r>
              <a:rPr lang="ru-RU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самопрезентации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самовыражения.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http://knaschool50.ucoz.ru/2013-2014/galochka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56" y="428604"/>
            <a:ext cx="1785950" cy="135732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214546" y="285728"/>
            <a:ext cx="500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54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79512" y="764704"/>
            <a:ext cx="7620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/>
              <a:t>Слайд </a:t>
            </a:r>
            <a:r>
              <a:rPr lang="ru-RU" sz="1200" dirty="0" smtClean="0"/>
              <a:t>26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G:\DSCN106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91454">
            <a:off x="7291433" y="2515883"/>
            <a:ext cx="1928826" cy="229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8" descr="D:\Безимени-1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-1285916" y="3929066"/>
            <a:ext cx="4040188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1285852" y="428605"/>
            <a:ext cx="7143800" cy="4357718"/>
          </a:xfrm>
        </p:spPr>
        <p:txBody>
          <a:bodyPr/>
          <a:lstStyle/>
          <a:p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Создать пространство для реализации разнообразных творческих замыслов подростков, проявления инициативных действий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Результативность- проекты</a:t>
            </a:r>
          </a:p>
          <a:p>
            <a:pPr algn="ctr">
              <a:buNone/>
            </a:pP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http://knaschool50.ucoz.ru/2013-2014/galochka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18" y="428604"/>
            <a:ext cx="1714512" cy="14287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000232" y="428604"/>
            <a:ext cx="642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54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79512" y="764704"/>
            <a:ext cx="7620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/>
              <a:t>Слайд </a:t>
            </a:r>
            <a:r>
              <a:rPr lang="ru-RU" sz="1200" dirty="0" smtClean="0"/>
              <a:t>27</a:t>
            </a:r>
            <a:endParaRPr lang="ru-RU" sz="1200" dirty="0"/>
          </a:p>
        </p:txBody>
      </p:sp>
      <p:pic>
        <p:nvPicPr>
          <p:cNvPr id="10" name="Рисунок 9" descr="G:\DSCN003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3643314"/>
            <a:ext cx="3929090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G:\DSCN003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112416">
            <a:off x="2461154" y="4212755"/>
            <a:ext cx="2857500" cy="214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G:\DSC02838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7752" y="214290"/>
            <a:ext cx="278608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285728"/>
            <a:ext cx="8572528" cy="1143000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ВНЕШКОЛЬНАЯ ДЕЯТЕЛЬНОСТЬ </a:t>
            </a:r>
            <a:endParaRPr lang="ru-RU" sz="5400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D:\Безимени-1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-1428792" y="3627120"/>
            <a:ext cx="4038600" cy="323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1071538" y="1000108"/>
            <a:ext cx="8072462" cy="5643602"/>
          </a:xfrm>
        </p:spPr>
        <p:txBody>
          <a:bodyPr/>
          <a:lstStyle/>
          <a:p>
            <a:endParaRPr lang="ru-RU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Основной педагогической единицей является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социальная практика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— педагогически моделируемая в реальных условиях общественно-значимая задача, участие в решении которой формирует у воспитанников социальную компетентность и опыт конструктивного гражданского поведения и морального выбора.</a:t>
            </a:r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79512" y="764704"/>
            <a:ext cx="7620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/>
              <a:t>Слайд </a:t>
            </a:r>
            <a:r>
              <a:rPr lang="ru-RU" sz="1200" dirty="0" smtClean="0"/>
              <a:t>28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285728"/>
            <a:ext cx="8572528" cy="1143000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ВНЕШКОЛЬНАЯ ДЕЯТЕЛЬНОСТЬ </a:t>
            </a:r>
            <a:endParaRPr lang="ru-RU" sz="5400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1357290" y="1214422"/>
            <a:ext cx="7572428" cy="5429288"/>
          </a:xfrm>
        </p:spPr>
        <p:txBody>
          <a:bodyPr/>
          <a:lstStyle/>
          <a:p>
            <a:endParaRPr lang="ru-RU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3"/>
          <p:cNvPicPr>
            <a:picLocks/>
          </p:cNvPicPr>
          <p:nvPr/>
        </p:nvPicPr>
        <p:blipFill>
          <a:blip r:embed="rId2" cstate="print"/>
          <a:srcRect l="17317" t="3989" r="18386" b="22222"/>
          <a:stretch>
            <a:fillRect/>
          </a:stretch>
        </p:blipFill>
        <p:spPr bwMode="auto">
          <a:xfrm rot="20498504">
            <a:off x="1368386" y="1715837"/>
            <a:ext cx="2914588" cy="1726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3"/>
          <p:cNvPicPr>
            <a:picLocks/>
          </p:cNvPicPr>
          <p:nvPr/>
        </p:nvPicPr>
        <p:blipFill>
          <a:blip r:embed="rId3" cstate="print"/>
          <a:srcRect l="19081" t="4558" r="20150" b="4274"/>
          <a:stretch>
            <a:fillRect/>
          </a:stretch>
        </p:blipFill>
        <p:spPr bwMode="auto">
          <a:xfrm rot="1199648">
            <a:off x="2458753" y="3074744"/>
            <a:ext cx="2808331" cy="2213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79512" y="764704"/>
            <a:ext cx="7620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/>
              <a:t>Слайд </a:t>
            </a:r>
            <a:r>
              <a:rPr lang="ru-RU" sz="1200" dirty="0" smtClean="0"/>
              <a:t>29</a:t>
            </a:r>
            <a:endParaRPr lang="ru-RU" sz="1200" dirty="0"/>
          </a:p>
        </p:txBody>
      </p:sp>
      <p:pic>
        <p:nvPicPr>
          <p:cNvPr id="1026" name="Рисунок 10" descr="http://primamedia.ru/files/15525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207237">
            <a:off x="6081518" y="3332079"/>
            <a:ext cx="2955228" cy="1968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Рисунок 13" descr="http://www.oat.ru/sites/default/files/imce/Images/Gaiki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1643050"/>
            <a:ext cx="3021013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Рисунок 16" descr="http://ep.kharkov.ua/wp-content/uploads/2013/08/Proizvodstvennaya_praktika_studentov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4942" y="4875212"/>
            <a:ext cx="2647950" cy="198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Рисунок 2" descr="https://encrypted-tbn2.gstatic.com/images?q=tbn:ANd9GcRl4ZAs-qfG99KCksr9q0glq8TqG1QVfJZ3di3Lae6b7-Aj_uwjjA"/>
          <p:cNvPicPr>
            <a:picLocks noGrp="1" noChangeAspect="1" noChangeArrowheads="1"/>
          </p:cNvPicPr>
          <p:nvPr>
            <p:ph sz="half" idx="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643042" y="5114925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Содержимое 8" descr="D:\Безимени-1.gif"/>
          <p:cNvPicPr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-1214478" y="4000480"/>
            <a:ext cx="3756867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2"/>
          <p:cNvSpPr>
            <a:spLocks noGrp="1"/>
          </p:cNvSpPr>
          <p:nvPr>
            <p:ph sz="quarter" idx="1"/>
          </p:nvPr>
        </p:nvSpPr>
        <p:spPr>
          <a:xfrm>
            <a:off x="1142976" y="285728"/>
            <a:ext cx="7543824" cy="6215106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800" b="1" dirty="0" smtClean="0">
                <a:latin typeface="Arial" charset="0"/>
                <a:cs typeface="Arial" charset="0"/>
              </a:rPr>
              <a:t>	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общеобразовательное учреждение средняя общеобразовательная школа № 3 г.Комсомольска-на-Амуре</a:t>
            </a:r>
          </a:p>
          <a:p>
            <a:pPr algn="r">
              <a:spcBef>
                <a:spcPct val="0"/>
              </a:spcBef>
              <a:buClrTx/>
              <a:buSzTx/>
              <a:buFont typeface="Wingdings 3" pitchFamily="18" charset="2"/>
              <a:buNone/>
              <a:defRPr/>
            </a:pP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Times New Roman" pitchFamily="18" charset="0"/>
                <a:cs typeface="Arial" charset="0"/>
              </a:rPr>
              <a:t>	</a:t>
            </a:r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Times New Roman" pitchFamily="18" charset="0"/>
                <a:cs typeface="Arial" charset="0"/>
              </a:rPr>
              <a:t>	</a:t>
            </a:r>
          </a:p>
          <a:p>
            <a:pPr algn="r">
              <a:spcBef>
                <a:spcPct val="0"/>
              </a:spcBef>
              <a:buClrTx/>
              <a:buSzTx/>
              <a:buFont typeface="Wingdings 3" pitchFamily="18" charset="2"/>
              <a:buNone/>
              <a:defRPr/>
            </a:pP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681029</a:t>
            </a:r>
          </a:p>
          <a:p>
            <a:pPr marL="2695575" indent="-2695575">
              <a:spcBef>
                <a:spcPct val="0"/>
              </a:spcBef>
              <a:buClrTx/>
              <a:buSzTx/>
              <a:buFont typeface="Wingdings 3" pitchFamily="18" charset="2"/>
              <a:buNone/>
              <a:defRPr/>
            </a:pP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г. Комсомольск-на-Амуре, </a:t>
            </a:r>
            <a:endParaRPr lang="ru-RU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598738" indent="-2598738">
              <a:spcBef>
                <a:spcPct val="0"/>
              </a:spcBef>
              <a:buClrTx/>
              <a:buSzTx/>
              <a:buFont typeface="Wingdings 3" pitchFamily="18" charset="2"/>
              <a:buNone/>
              <a:defRPr/>
            </a:pP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	пр. Победы, 47/3.             </a:t>
            </a:r>
          </a:p>
          <a:p>
            <a:pPr marL="2598738" indent="-2598738">
              <a:spcBef>
                <a:spcPct val="0"/>
              </a:spcBef>
              <a:buClrTx/>
              <a:buSzTx/>
              <a:buFont typeface="Wingdings 3" pitchFamily="18" charset="2"/>
              <a:buNone/>
              <a:defRPr/>
            </a:pP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shool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_379@</a:t>
            </a: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598738" indent="-2598738">
              <a:spcBef>
                <a:spcPct val="0"/>
              </a:spcBef>
              <a:buClrTx/>
              <a:buSzTx/>
              <a:buFont typeface="Wingdings 3" pitchFamily="18" charset="2"/>
              <a:buNone/>
              <a:defRPr/>
            </a:pPr>
            <a:endParaRPr lang="ru-RU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598738" indent="-2598738">
              <a:spcBef>
                <a:spcPct val="0"/>
              </a:spcBef>
              <a:buClrTx/>
              <a:buSzTx/>
              <a:buFont typeface="Wingdings 3" pitchFamily="18" charset="2"/>
              <a:buNone/>
              <a:defRPr/>
            </a:pPr>
            <a:endParaRPr lang="ru-RU" sz="11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Сайт школы № 3</a:t>
            </a:r>
            <a:endParaRPr lang="en-US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it-IT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http://www.kshool 3.edu.27.ru /</a:t>
            </a:r>
            <a:endParaRPr lang="ru-RU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8" descr="D:\Безимени-1.gif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-1071602" y="3714752"/>
            <a:ext cx="3681410" cy="3445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79512" y="764704"/>
            <a:ext cx="7620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/>
              <a:t>Слайд </a:t>
            </a:r>
            <a:r>
              <a:rPr lang="ru-RU" sz="1200" dirty="0" smtClean="0"/>
              <a:t>3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то098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 rot="20663951">
            <a:off x="4773444" y="3702357"/>
            <a:ext cx="3437954" cy="250033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0" y="26064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endParaRPr lang="ru-RU" sz="36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4" name="Рисунок 3" descr="IMGP3543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 rot="20772832">
            <a:off x="1757044" y="422860"/>
            <a:ext cx="3426973" cy="2570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Содержимое 8" descr="D:\Безимени-1.gif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-1285916" y="3857628"/>
            <a:ext cx="4038600" cy="323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92" y="500042"/>
            <a:ext cx="189547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428728" y="3286124"/>
            <a:ext cx="5143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ОЛИМПИАДА  МАФ</a:t>
            </a:r>
            <a:endParaRPr lang="ru-RU" sz="36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79512" y="764704"/>
            <a:ext cx="7620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/>
              <a:t>Слайд </a:t>
            </a:r>
            <a:r>
              <a:rPr lang="ru-RU" sz="1200" dirty="0" smtClean="0"/>
              <a:t>29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85750"/>
            <a:ext cx="8064896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300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НАША ЦЕЛЬ</a:t>
            </a:r>
            <a:endParaRPr lang="ru-RU" sz="5300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Содержимое 8" descr="D:\Безимени-1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-1404664" y="3933056"/>
            <a:ext cx="4040188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1691679" y="1700808"/>
            <a:ext cx="7128793" cy="4536504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системы профильного обучения в старших классах, ориентированной на индивидуализацию обучения и социализацию обучающихся с учетом реальных потребностей рынка труда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АФОРИЗМ ДНЯ</a:t>
            </a:r>
            <a:endParaRPr lang="ru-RU" sz="5400" dirty="0">
              <a:solidFill>
                <a:srgbClr val="CC0000"/>
              </a:solidFill>
            </a:endParaRPr>
          </a:p>
        </p:txBody>
      </p:sp>
      <p:pic>
        <p:nvPicPr>
          <p:cNvPr id="9" name="Содержимое 8" descr="D:\Безимени-1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4615" t="15402" r="20683"/>
          <a:stretch>
            <a:fillRect/>
          </a:stretch>
        </p:blipFill>
        <p:spPr bwMode="auto">
          <a:xfrm>
            <a:off x="-285785" y="4214818"/>
            <a:ext cx="1928827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14480" y="1643050"/>
            <a:ext cx="707236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FontTx/>
              <a:buNone/>
              <a:defRPr/>
            </a:pPr>
            <a:r>
              <a:rPr lang="ru-RU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«Эффекты образования и воспитания растянуты </a:t>
            </a:r>
          </a:p>
          <a:p>
            <a:pPr marL="0" indent="0" algn="ctr">
              <a:buFontTx/>
              <a:buNone/>
              <a:defRPr/>
            </a:pPr>
            <a:r>
              <a:rPr lang="ru-RU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 времени, </a:t>
            </a:r>
          </a:p>
          <a:p>
            <a:pPr marL="0" indent="0" algn="ctr">
              <a:buFontTx/>
              <a:buNone/>
              <a:defRPr/>
            </a:pPr>
            <a:r>
              <a:rPr lang="ru-RU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 проверять их в некоторых случаях будет слишком поздно…»</a:t>
            </a:r>
            <a:endParaRPr lang="ru-RU" sz="4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79512" y="764704"/>
            <a:ext cx="7620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/>
              <a:t>Слайд </a:t>
            </a:r>
            <a:r>
              <a:rPr lang="ru-RU" sz="1200" dirty="0" smtClean="0"/>
              <a:t>4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85750"/>
            <a:ext cx="8001024" cy="535782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6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Позиционный анализ </a:t>
            </a:r>
            <a:r>
              <a:rPr lang="ru-RU" sz="60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- адекватный способ восприятия и изменения реальности 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endParaRPr lang="ru-RU" dirty="0"/>
          </a:p>
        </p:txBody>
      </p:sp>
      <p:pic>
        <p:nvPicPr>
          <p:cNvPr id="9" name="Содержимое 8" descr="D:\Безимени-1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4615" t="15402" r="20683"/>
          <a:stretch>
            <a:fillRect/>
          </a:stretch>
        </p:blipFill>
        <p:spPr bwMode="auto">
          <a:xfrm>
            <a:off x="-285785" y="4214818"/>
            <a:ext cx="1928827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79512" y="764704"/>
            <a:ext cx="7620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/>
              <a:t>Слайд </a:t>
            </a:r>
            <a:r>
              <a:rPr lang="ru-RU" sz="1200" dirty="0" smtClean="0"/>
              <a:t>5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D:\Безимени-1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-1428792" y="3857628"/>
            <a:ext cx="4038600" cy="323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1428728" y="357166"/>
            <a:ext cx="7429552" cy="5768997"/>
          </a:xfrm>
        </p:spPr>
        <p:txBody>
          <a:bodyPr/>
          <a:lstStyle/>
          <a:p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Целью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позиционного анализа является определение места, занимаемого любым  предприятием, по отношению к другим предприятиям. </a:t>
            </a:r>
          </a:p>
          <a:p>
            <a:pPr>
              <a:buNone/>
            </a:pPr>
            <a:endParaRPr lang="ru-RU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Объективные сходства и отличия школ отступают на второй план, так как важны не реальные их характеристики, а именно то, как они представляются в глазах </a:t>
            </a:r>
            <a:r>
              <a:rPr lang="ru-RU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потребителей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79512" y="764704"/>
            <a:ext cx="7620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/>
              <a:t>Слайд </a:t>
            </a:r>
            <a:r>
              <a:rPr lang="ru-RU" sz="1200" dirty="0" smtClean="0"/>
              <a:t>6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357166"/>
            <a:ext cx="9215502" cy="1571636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НАЗНАЧЕНИЕ </a:t>
            </a:r>
            <a:r>
              <a:rPr lang="ru-RU" sz="40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ПОЗИЦИОНИРОВАНИЯ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" name="Содержимое 8" descr="D:\Безимени-1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-1571668" y="3929066"/>
            <a:ext cx="4038600" cy="323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1357290" y="1643050"/>
            <a:ext cx="7786710" cy="448311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Позиционирование предназначено для выработки ответов руководством школы на следующие вопросы:</a:t>
            </a:r>
          </a:p>
          <a:p>
            <a:pPr lvl="0">
              <a:buNone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1. Где мы находимся по отношению к запросам?</a:t>
            </a:r>
          </a:p>
          <a:p>
            <a:pPr>
              <a:buNone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2. Куда предпочтительней нам направляться в дальнейшем?!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ГЛАВНОЕ - ЭФФЕКТИВНОСТЬ</a:t>
            </a:r>
            <a:r>
              <a:rPr lang="ru-RU" sz="36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79512" y="764704"/>
            <a:ext cx="7620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/>
              <a:t>Слайд </a:t>
            </a:r>
            <a:r>
              <a:rPr lang="ru-RU" sz="1200" dirty="0" smtClean="0"/>
              <a:t>7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D:\Безимени-1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-1500230" y="3857628"/>
            <a:ext cx="4038600" cy="323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1214414" y="357166"/>
            <a:ext cx="7715304" cy="621510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 профильной школе начали говорить в конце 2001 года, когда появилось распоряжение Правительства РФ № 1756-р об одобрении Концепции модернизации российского образования. 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На старшей ступени школы предусматривается 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профильное обучение, то есть создаётся система специализированной подготовки, 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“ориентированной на индивидуализацию обучения и социализацию обучающихся”. 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На базе этого документа в школе были открыты 2 профильных направления обучения.</a:t>
            </a:r>
          </a:p>
          <a:p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79512" y="764704"/>
            <a:ext cx="7620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/>
              <a:t>Слайд </a:t>
            </a:r>
            <a:r>
              <a:rPr lang="ru-RU" sz="1200" dirty="0" smtClean="0"/>
              <a:t>8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429684" cy="64294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/>
              <a:t/>
            </a:r>
            <a:br>
              <a:rPr lang="ru-RU" dirty="0"/>
            </a:br>
            <a:r>
              <a:rPr lang="ru-RU" sz="4000" b="1" dirty="0" smtClean="0">
                <a:ln w="1905"/>
                <a:solidFill>
                  <a:srgbClr val="C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 базе нашей школы открыты </a:t>
            </a:r>
            <a:br>
              <a:rPr lang="ru-RU" sz="4000" b="1" dirty="0" smtClean="0">
                <a:ln w="1905"/>
                <a:solidFill>
                  <a:srgbClr val="C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n w="1905"/>
                <a:solidFill>
                  <a:srgbClr val="CC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профильные классы</a:t>
            </a:r>
            <a:endParaRPr lang="ru-RU" sz="4000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Содержимое 6"/>
          <p:cNvSpPr>
            <a:spLocks noGrp="1"/>
          </p:cNvSpPr>
          <p:nvPr>
            <p:ph sz="quarter" idx="1"/>
          </p:nvPr>
        </p:nvSpPr>
        <p:spPr>
          <a:xfrm>
            <a:off x="1214414" y="5286388"/>
            <a:ext cx="7929586" cy="1281100"/>
          </a:xfrm>
        </p:spPr>
        <p:txBody>
          <a:bodyPr/>
          <a:lstStyle/>
          <a:p>
            <a:pPr algn="ctr" eaLnBrk="1" hangingPunct="1">
              <a:buFont typeface="Wingdings 3" pitchFamily="18" charset="2"/>
              <a:buNone/>
            </a:pPr>
            <a:r>
              <a:rPr lang="ru-RU" sz="20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Привлечение потенциала ВУЗов и </a:t>
            </a:r>
            <a:r>
              <a:rPr lang="ru-RU" sz="20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ССУЗов</a:t>
            </a:r>
            <a:r>
              <a:rPr lang="ru-RU" sz="20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на старшей ступени обучения позволяет повысить качество обучения </a:t>
            </a:r>
          </a:p>
        </p:txBody>
      </p:sp>
      <p:pic>
        <p:nvPicPr>
          <p:cNvPr id="8" name="Рисунок 7" descr="SDC1038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428736"/>
            <a:ext cx="2571768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/>
          <p:nvPr/>
        </p:nvPicPr>
        <p:blipFill>
          <a:blip r:embed="rId4" cstate="print"/>
          <a:srcRect l="22534" t="4273" r="25514" b="15583"/>
          <a:stretch>
            <a:fillRect/>
          </a:stretch>
        </p:blipFill>
        <p:spPr bwMode="auto">
          <a:xfrm>
            <a:off x="6072198" y="2714620"/>
            <a:ext cx="2643206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4" name="Рисунок 12" descr="D:\Безимени-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785850" y="3857628"/>
            <a:ext cx="2643206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Прямоугольник 17"/>
          <p:cNvSpPr>
            <a:spLocks noChangeArrowheads="1"/>
          </p:cNvSpPr>
          <p:nvPr/>
        </p:nvSpPr>
        <p:spPr bwMode="auto">
          <a:xfrm>
            <a:off x="4572000" y="2143125"/>
            <a:ext cx="457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медицинский профиль </a:t>
            </a:r>
          </a:p>
          <a:p>
            <a:pPr algn="ctr"/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совместно с медицинским колледж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ем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14375" y="4357694"/>
            <a:ext cx="457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88900" algn="ctr">
              <a:defRPr/>
            </a:pPr>
            <a:r>
              <a:rPr lang="ru-RU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инженерный профиль </a:t>
            </a:r>
          </a:p>
          <a:p>
            <a:pPr indent="-88900" algn="ctr">
              <a:defRPr/>
            </a:pP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совместно с МАФ </a:t>
            </a:r>
            <a:r>
              <a:rPr lang="ru-RU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КнАГТУ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79512" y="764704"/>
            <a:ext cx="7620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/>
              <a:t>Слайд </a:t>
            </a:r>
            <a:r>
              <a:rPr lang="ru-RU" sz="1200" dirty="0" smtClean="0"/>
              <a:t>9</a:t>
            </a:r>
            <a:endParaRPr lang="ru-RU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БЛОКНО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БЛОКНОТ</Template>
  <TotalTime>564</TotalTime>
  <Words>1022</Words>
  <Application>Microsoft Office PowerPoint</Application>
  <PresentationFormat>Экран (4:3)</PresentationFormat>
  <Paragraphs>214</Paragraphs>
  <Slides>31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Презентация БЛОКНОТ</vt:lpstr>
      <vt:lpstr> </vt:lpstr>
      <vt:lpstr>Презентация PowerPoint</vt:lpstr>
      <vt:lpstr>Презентация PowerPoint</vt:lpstr>
      <vt:lpstr>АФОРИЗМ ДНЯ</vt:lpstr>
      <vt:lpstr>   Позиционный анализ  - адекватный способ восприятия и изменения реальности    </vt:lpstr>
      <vt:lpstr>Презентация PowerPoint</vt:lpstr>
      <vt:lpstr>НАЗНАЧЕНИЕ  ПОЗИЦИОНИРОВАНИЯ </vt:lpstr>
      <vt:lpstr>Презентация PowerPoint</vt:lpstr>
      <vt:lpstr> На базе нашей школы открыты   профильные классы</vt:lpstr>
      <vt:lpstr> </vt:lpstr>
      <vt:lpstr>Презентация PowerPoint</vt:lpstr>
      <vt:lpstr>Презентация PowerPoint</vt:lpstr>
      <vt:lpstr>ГОСУДАРСТВЕННЫЙ ЗАКАЗ </vt:lpstr>
      <vt:lpstr>СОЦИАЛЬНЫЙ ЗАКАЗ</vt:lpstr>
      <vt:lpstr>ЗАКАЗ РОДИТЕЛЕЙ </vt:lpstr>
      <vt:lpstr>Возрастные этапы  среднего общего  образования и планируемые образовательные  результаты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ЭЛЕКТИВНЫЕ КУРСЫ</vt:lpstr>
      <vt:lpstr>ЭЛЕКТИВНЫЕ КУРСЫ</vt:lpstr>
      <vt:lpstr> Выбор и реализация индивидуальных  образовательных траекторий </vt:lpstr>
      <vt:lpstr>Презентация PowerPoint</vt:lpstr>
      <vt:lpstr>Презентация PowerPoint</vt:lpstr>
      <vt:lpstr>ВНЕШКОЛЬНАЯ ДЕЯТЕЛЬНОСТЬ </vt:lpstr>
      <vt:lpstr>ВНЕШКОЛЬНАЯ ДЕЯТЕЛЬНОСТЬ </vt:lpstr>
      <vt:lpstr>Презентация PowerPoint</vt:lpstr>
      <vt:lpstr>СЕГОДНЯ НАША ЦЕЛЬ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User</cp:lastModifiedBy>
  <cp:revision>57</cp:revision>
  <dcterms:created xsi:type="dcterms:W3CDTF">2011-07-10T05:40:54Z</dcterms:created>
  <dcterms:modified xsi:type="dcterms:W3CDTF">2014-05-06T14:04:18Z</dcterms:modified>
</cp:coreProperties>
</file>